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372" r:id="rId3"/>
    <p:sldId id="394" r:id="rId4"/>
    <p:sldId id="395" r:id="rId5"/>
    <p:sldId id="402" r:id="rId6"/>
    <p:sldId id="404" r:id="rId7"/>
    <p:sldId id="396" r:id="rId8"/>
    <p:sldId id="397" r:id="rId9"/>
    <p:sldId id="401" r:id="rId10"/>
    <p:sldId id="398" r:id="rId11"/>
    <p:sldId id="405" r:id="rId12"/>
    <p:sldId id="399" r:id="rId13"/>
    <p:sldId id="400" r:id="rId14"/>
    <p:sldId id="406" r:id="rId15"/>
    <p:sldId id="407" r:id="rId16"/>
    <p:sldId id="408" r:id="rId17"/>
    <p:sldId id="260" r:id="rId18"/>
  </p:sldIdLst>
  <p:sldSz cx="12192000" cy="6858000"/>
  <p:notesSz cx="6858000" cy="9144000"/>
  <p:custDataLst>
    <p:tags r:id="rId21"/>
  </p:custDataLst>
  <p:defaultTextStyle>
    <a:defPPr rtl="0"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712E"/>
    <a:srgbClr val="444E56"/>
    <a:srgbClr val="117186"/>
    <a:srgbClr val="004C75"/>
    <a:srgbClr val="808080"/>
    <a:srgbClr val="4590B8"/>
    <a:srgbClr val="4876CD"/>
    <a:srgbClr val="99FF66"/>
    <a:srgbClr val="99CC00"/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8" autoAdjust="0"/>
    <p:restoredTop sz="95244" autoAdjust="0"/>
  </p:normalViewPr>
  <p:slideViewPr>
    <p:cSldViewPr snapToGrid="0">
      <p:cViewPr varScale="1">
        <p:scale>
          <a:sx n="105" d="100"/>
          <a:sy n="105" d="100"/>
        </p:scale>
        <p:origin x="60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99690-A1B4-4631-A843-BC33AAFEB53A}" type="datetimeFigureOut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2025/3/21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C93706-78A1-4E82-BB60-80A7D602F484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CBC27D5-E943-4688-A3E4-00C0F3344C8A}" type="datetimeFigureOut">
              <a:rPr lang="zh-CN" altLang="en-US" smtClean="0"/>
              <a:t>2025/3/21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9B6F5C-370E-43A9-8FB2-7FE12A59E29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4512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0910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5609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83132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15216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44284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0232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2167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7994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2499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6594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4886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51234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2868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8316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446534" y="4264429"/>
            <a:ext cx="11262866" cy="2126136"/>
          </a:xfrm>
          <a:prstGeom prst="rect">
            <a:avLst/>
          </a:prstGeom>
          <a:solidFill>
            <a:srgbClr val="1A3260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E7F0539-EDB5-495D-89F2-C833D4240245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9B87A8-1EAB-458E-AEB0-B95362887253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9575" y="1027220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6389FF3-696C-40BE-8139-C6DC043C8C6C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 contrast="30000"/>
                    </a14:imgEffect>
                    <a14:imgEffect>
                      <a14:colorTemperature colorTemp="88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" r="230"/>
          <a:stretch>
            <a:fillRect/>
          </a:stretch>
        </p:blipFill>
        <p:spPr>
          <a:xfrm>
            <a:off x="446533" y="734134"/>
            <a:ext cx="10050914" cy="5666666"/>
          </a:xfrm>
          <a:prstGeom prst="rect">
            <a:avLst/>
          </a:prstGeom>
          <a:noFill/>
        </p:spPr>
      </p:pic>
      <p:sp>
        <p:nvSpPr>
          <p:cNvPr id="7" name="矩形 6"/>
          <p:cNvSpPr>
            <a:spLocks noChangeAspect="1"/>
          </p:cNvSpPr>
          <p:nvPr/>
        </p:nvSpPr>
        <p:spPr>
          <a:xfrm>
            <a:off x="8838650" y="734133"/>
            <a:ext cx="2906817" cy="5679949"/>
          </a:xfrm>
          <a:prstGeom prst="rect">
            <a:avLst/>
          </a:prstGeom>
          <a:gradFill>
            <a:gsLst>
              <a:gs pos="50000">
                <a:srgbClr val="1A3260"/>
              </a:gs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A964671-51AB-4679-97BB-A5767C65AB0C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标题 1"/>
          <p:cNvSpPr txBox="1"/>
          <p:nvPr userDrawn="1"/>
        </p:nvSpPr>
        <p:spPr>
          <a:xfrm>
            <a:off x="8353019" y="2416478"/>
            <a:ext cx="3081576" cy="9359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CN" altLang="en-US" sz="4800" dirty="0">
                <a:solidFill>
                  <a:srgbClr val="FFFFFF"/>
                </a:solidFill>
              </a:rPr>
              <a:t>感谢观看</a:t>
            </a:r>
            <a:endParaRPr lang="en-US" sz="4800" dirty="0">
              <a:solidFill>
                <a:srgbClr val="FFFFFF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97723" y="3695796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 noChangeAspect="1"/>
          </p:cNvSpPr>
          <p:nvPr/>
        </p:nvSpPr>
        <p:spPr>
          <a:xfrm>
            <a:off x="440286" y="49802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2" y="585776"/>
            <a:ext cx="11029616" cy="1013800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8ABD03-1D09-4FDF-B7F3-BC40D9AA2B4B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9575" y="794463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946AA11-7391-430C-8DDA-B49E90C09240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445982" y="606554"/>
            <a:ext cx="11300036" cy="8897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606554"/>
            <a:ext cx="11029616" cy="878681"/>
          </a:xfrm>
        </p:spPr>
        <p:txBody>
          <a:bodyPr rtlCol="0"/>
          <a:lstStyle/>
          <a:p>
            <a:pPr rtl="0"/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B4526D-7BDC-448E-8C9D-BB317B965AC2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86246" y="717139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0E3E17-F14F-4B33-BB9A-F35E533AB708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9575" y="1027220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F29E20-40CA-4076-A63E-629668579597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长方形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9575" y="1027220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1666FA-6BE5-48DD-9D44-2221F5CF0654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88D6F37-DAF3-4711-B0CF-E517C0EBEE12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EF714D-CDEC-4A62-B928-1473E0C461ED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n-US"/>
              <a:t>编辑母版文本样式</a:t>
            </a:r>
          </a:p>
          <a:p>
            <a:pPr lvl="1" rtl="0"/>
            <a:r>
              <a:rPr lang="en-US"/>
              <a:t>第二级</a:t>
            </a:r>
          </a:p>
          <a:p>
            <a:pPr lvl="2" rtl="0"/>
            <a:r>
              <a:rPr lang="en-US"/>
              <a:t>第三级</a:t>
            </a:r>
          </a:p>
          <a:p>
            <a:pPr lvl="3" rtl="0"/>
            <a:r>
              <a:rPr lang="en-US"/>
              <a:t>第四级</a:t>
            </a:r>
          </a:p>
          <a:p>
            <a:pPr lvl="4" rtl="0"/>
            <a:r>
              <a:rPr lang="en-US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605951" y="6296959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6919CB4-F61F-4504-B693-1C4E320BF5D6}" type="datetime1">
              <a:rPr lang="zh-CN" altLang="en-US" smtClean="0"/>
              <a:t>2025/3/21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581192" y="6292633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58300" y="6296959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矩形 8"/>
          <p:cNvSpPr/>
          <p:nvPr/>
        </p:nvSpPr>
        <p:spPr>
          <a:xfrm>
            <a:off x="446534" y="249384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矩形 9"/>
          <p:cNvSpPr/>
          <p:nvPr/>
        </p:nvSpPr>
        <p:spPr>
          <a:xfrm>
            <a:off x="8042147" y="245827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矩形 10"/>
          <p:cNvSpPr/>
          <p:nvPr/>
        </p:nvSpPr>
        <p:spPr>
          <a:xfrm>
            <a:off x="4241830" y="249384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7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2992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899795" indent="-26987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242060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602105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8999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27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9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71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数字连接"/>
          <p:cNvPicPr>
            <a:picLocks noChangeAspect="1"/>
          </p:cNvPicPr>
          <p:nvPr/>
        </p:nvPicPr>
        <p:blipFill rotWithShape="1">
          <a:blip r:embed="rId3" cstate="screen"/>
          <a:srcRect l="13265" t="9091" r="3502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矩形 2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82601" y="4461097"/>
            <a:ext cx="10993549" cy="1851026"/>
          </a:xfrm>
        </p:spPr>
        <p:txBody>
          <a:bodyPr rtlCol="0" anchor="t">
            <a:noAutofit/>
          </a:bodyPr>
          <a:lstStyle/>
          <a:p>
            <a:pPr rtl="0">
              <a:lnSpc>
                <a:spcPct val="120000"/>
              </a:lnSpc>
            </a:pPr>
            <a:r>
              <a:rPr lang="en-US" altLang="zh-CN" sz="4400" cap="none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6.5 </a:t>
            </a:r>
            <a:r>
              <a:rPr lang="zh-CN" altLang="en-US" sz="4400" cap="none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控制信号设定与云台自稳机制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0679" y="300388"/>
            <a:ext cx="4974997" cy="867156"/>
          </a:xfrm>
          <a:prstGeom prst="rect">
            <a:avLst/>
          </a:prstGeom>
        </p:spPr>
      </p:pic>
      <p:sp>
        <p:nvSpPr>
          <p:cNvPr id="12" name="副标题 2"/>
          <p:cNvSpPr txBox="1"/>
          <p:nvPr/>
        </p:nvSpPr>
        <p:spPr>
          <a:xfrm>
            <a:off x="6950679" y="5592632"/>
            <a:ext cx="4642095" cy="63547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3200" cap="none" dirty="0" err="1">
                <a:solidFill>
                  <a:schemeClr val="bg1"/>
                </a:solidFill>
              </a:rPr>
              <a:t>RoboWalker</a:t>
            </a:r>
            <a:r>
              <a:rPr lang="en-US" altLang="zh-CN" sz="3200" cap="none" dirty="0">
                <a:solidFill>
                  <a:schemeClr val="bg1"/>
                </a:solidFill>
              </a:rPr>
              <a:t> | </a:t>
            </a:r>
            <a:r>
              <a:rPr lang="en-US" altLang="zh-CN" sz="3200" cap="none" dirty="0" err="1">
                <a:solidFill>
                  <a:schemeClr val="bg1"/>
                </a:solidFill>
              </a:rPr>
              <a:t>Yssickjgd</a:t>
            </a:r>
            <a:endParaRPr lang="en-US" sz="4000" cap="non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2 </a:t>
            </a:r>
            <a:r>
              <a:rPr lang="zh-CN" altLang="en-US" sz="4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控制信号设定</a:t>
            </a:r>
            <a:endParaRPr lang="zh-CN" altLang="en-US" sz="4000" cap="none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2942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那么，我们的</a:t>
            </a:r>
            <a:r>
              <a:rPr lang="zh-CN" altLang="en-US" sz="16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位控云台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，如何解决这种问题呢？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第三章电机控制篇，前馈那一节，我们首次提到了</a:t>
            </a:r>
            <a:r>
              <a:rPr lang="zh-CN" altLang="en-US" sz="16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动态目标下的前馈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，并引入了一个系数</a:t>
            </a:r>
            <a:r>
              <a:rPr lang="en-US" altLang="zh-CN" sz="16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kf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这里我们面对的就是个动态的目标值，而且是变化速率较为稳定的动态目标值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第五章底盘控制篇，功率控制前瞻那一节，我们在重新审视前馈的时候，介绍了</a:t>
            </a:r>
            <a:r>
              <a:rPr lang="zh-CN" altLang="en-US" sz="16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控制系统线性化的思想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这里我们的位控云台系统，如果通过角速度前馈均衡掉那段稳定的角度误差，那剩下的部分就是个比较小的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error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了，可以局部线性化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我们的速控云台直接控制的就是角速度目标值。如果我们给位控云台引入上文所述的</a:t>
            </a:r>
            <a:r>
              <a:rPr lang="zh-CN" altLang="en-US" sz="16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角速度目标值作为前馈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error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为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时云台也有对应的角速度，进而消除了稳态误差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164A4FF-022E-4E78-97B4-8A9134FD0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0711" y="4533611"/>
            <a:ext cx="4841289" cy="23243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76F8AA6-5657-4091-9B5C-1B8C43EEA4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51691"/>
            <a:ext cx="6876218" cy="230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77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2 </a:t>
            </a:r>
            <a:r>
              <a:rPr lang="zh-CN" altLang="en-US" sz="4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控制信号设定</a:t>
            </a:r>
            <a:endParaRPr lang="zh-CN" altLang="en-US" sz="4000" cap="none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CBDEB03-F1D8-4B0D-9B1D-C0B34E0DD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894" y="4189770"/>
            <a:ext cx="7087105" cy="266822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CAF5997-7648-4630-A54A-F082202AE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098" y="1550047"/>
            <a:ext cx="7607889" cy="252620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B1C20CD-1958-4590-AE09-012682F12367}"/>
              </a:ext>
            </a:extLst>
          </p:cNvPr>
          <p:cNvSpPr txBox="1"/>
          <p:nvPr/>
        </p:nvSpPr>
        <p:spPr>
          <a:xfrm>
            <a:off x="278410" y="4852899"/>
            <a:ext cx="5177711" cy="134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如图为位控云台的示例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对于速控云台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下图的前馈角速度直接设为目标角速度即可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而目标角度可以不用管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751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3 </a:t>
            </a:r>
            <a:r>
              <a:rPr lang="zh-CN" altLang="en-US" sz="4000" cap="none" dirty="0"/>
              <a:t>云台自稳机制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5099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我们在第四章节小陀螺一节中提到，底盘在小陀螺时，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Yaw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轴电机需要等速反转以保持云台朝向不变，或者说云台在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Odom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系下的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Yaw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角度不变，这是众所周知的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与此同时，我们的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Pitch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轴有没有类似的补偿机制呢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显然，底盘在上坡时，如若能保持云台相对于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Odom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系下的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Pitch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角度不变，或者说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Pitch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也需要反转以保持云台朝向不变，操作手的体验将会提升一个档次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因此，我们需要把小陀螺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Yaw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补偿和上坡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Pitch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补偿整合起来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也就是所谓的“云台自稳”，或者说“鸡头云台”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三轴云台的自由度全面，可以实现全方位稳定，但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RM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中该云台不太常见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RM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中常见的二轴云台可实现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Yaw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Pitch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的稳定，而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Roll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轴无能为力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不过，有总比没有强，二轴云台也能一定程度上稳定一些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5" name="QQ202532-62218-HD">
            <a:hlinkClick r:id="" action="ppaction://media"/>
            <a:extLst>
              <a:ext uri="{FF2B5EF4-FFF2-40B4-BE49-F238E27FC236}">
                <a16:creationId xmlns:a16="http://schemas.microsoft.com/office/drawing/2014/main" id="{27835321-FC84-43F8-B102-53012C16A4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6045" y="4261283"/>
            <a:ext cx="3665955" cy="259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9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3 </a:t>
            </a:r>
            <a:r>
              <a:rPr lang="zh-CN" altLang="en-US" sz="4000" cap="none" dirty="0"/>
              <a:t>云台自稳机制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2978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云台自稳的相关推导过程，详见</a:t>
            </a:r>
            <a:r>
              <a:rPr lang="en-US" altLang="zh-CN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md</a:t>
            </a: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文档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我们这里计算会得到两个电机的补偿角速度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和上一小节介绍控制信号的速度设定中一样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对于速控云台，我们直接把补偿的角速度加到我们控制的角速度目标值即可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对于位控云台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我们需要把补偿的角速度乘上计算周期后，作为角度目标值的增量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此外，我们也和上一章节一样，还需要把前馈的角速度加到我们角速度的前馈值上，这样云台响应更好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6F9B3C1-D805-484C-B3F4-162DE759D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891" y="4528682"/>
            <a:ext cx="6876218" cy="230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824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3 </a:t>
            </a:r>
            <a:r>
              <a:rPr lang="zh-CN" altLang="en-US" sz="4000" cap="none" dirty="0"/>
              <a:t>云台自稳机制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4" y="1808932"/>
            <a:ext cx="5195878" cy="134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如图为位控云台的示例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对于速控云台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下图的前馈角速度直接设为目标角速度即可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而目标角度可以不用管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3F7CF64-7D10-41DC-9FCE-630916E95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6072" y="1588226"/>
            <a:ext cx="3863491" cy="198069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4BFC439-F1B7-4236-9A8A-2E37155E61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1028" y="3488042"/>
            <a:ext cx="8950971" cy="336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35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4 </a:t>
            </a:r>
            <a:r>
              <a:rPr lang="zh-CN" altLang="en-US" sz="4000" cap="none" dirty="0"/>
              <a:t>总结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381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本节讲完之后，我们的云台控制框图将会是这样。。。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CE60656-8A9F-44A3-9FD2-E589BB227509}"/>
              </a:ext>
            </a:extLst>
          </p:cNvPr>
          <p:cNvSpPr txBox="1"/>
          <p:nvPr/>
        </p:nvSpPr>
        <p:spPr>
          <a:xfrm>
            <a:off x="7635665" y="5117150"/>
            <a:ext cx="3460412" cy="1465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FF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黄色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：从上层模块获取的信息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00FF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绿色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：从下层模块获取的信息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00FF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紫色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：输给下层模块的信息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白色：计算的中间变量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红色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：控制系统或关键算法模块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5385290-22C9-4BB3-AC20-D0921C5DC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6781" y="1881708"/>
            <a:ext cx="8538437" cy="283519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244E657-4650-4D2A-935C-3B0E68804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5923" y="4775090"/>
            <a:ext cx="3883520" cy="200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7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4 </a:t>
            </a:r>
            <a:r>
              <a:rPr lang="zh-CN" altLang="en-US" sz="4000" cap="none" dirty="0"/>
              <a:t>总结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381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最终是这样。。。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CE60656-8A9F-44A3-9FD2-E589BB227509}"/>
              </a:ext>
            </a:extLst>
          </p:cNvPr>
          <p:cNvSpPr txBox="1"/>
          <p:nvPr/>
        </p:nvSpPr>
        <p:spPr>
          <a:xfrm>
            <a:off x="8943682" y="5303179"/>
            <a:ext cx="3460412" cy="1465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FF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黄色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：从上层模块获取的信息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00FF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绿色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：从下层模块获取的信息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00FF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紫色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：输给下层模块的信息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白色：计算的中间变量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红色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：控制系统或关键算法模块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8430A3-CFE9-4371-AD4F-9024A90F5B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72" y="2469001"/>
            <a:ext cx="8489510" cy="319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51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zh-CN" altLang="en-US" sz="4000" cap="none" dirty="0"/>
              <a:t>目录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81192" y="1550046"/>
            <a:ext cx="11029616" cy="2279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回顾与本节提纲</a:t>
            </a:r>
            <a:endParaRPr lang="en-US" altLang="zh-CN" sz="2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控制信号设定</a:t>
            </a:r>
            <a:endParaRPr lang="en-US" altLang="zh-CN" sz="2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云台自稳机制</a:t>
            </a:r>
            <a:endParaRPr lang="en-US" altLang="zh-CN" sz="2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总结</a:t>
            </a:r>
            <a:endParaRPr lang="en-US" altLang="zh-CN" sz="2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823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1 </a:t>
            </a:r>
            <a:r>
              <a:rPr lang="zh-CN" altLang="en-US" sz="4000" cap="none" dirty="0"/>
              <a:t>回顾与本节提纲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5255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上一章节我们讲了底盘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这一节要用到的是小陀螺和底盘跟随知识，忘了的去复习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其实就是小陀螺和底盘跟随状态下，云台需要补偿一个反方向的角速度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这一章节我们学了云台控制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位控云台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在这里，云台已经能控制了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结合了成品陀螺仪的云台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在这里，云台的角度与角速度的响应情况均得到了质的飞跃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速控云台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在这里，我们可以根据具体情况切换云台的手感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操作逻辑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在这里，我们进一步辩证地审视了速控云台与位控云台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核心就是“位置是速度在时间上的累积”</a:t>
            </a:r>
          </a:p>
        </p:txBody>
      </p:sp>
    </p:spTree>
    <p:extLst>
      <p:ext uri="{BB962C8B-B14F-4D97-AF65-F5344CB8AC3E}">
        <p14:creationId xmlns:p14="http://schemas.microsoft.com/office/powerpoint/2010/main" val="420077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1 </a:t>
            </a:r>
            <a:r>
              <a:rPr lang="zh-CN" altLang="en-US" sz="4000" cap="none" dirty="0"/>
              <a:t>回顾与本节提纲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2336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9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那么，我们继续分析，对于这个云台，我们是否还能做什么呢，或者说我们还有什么改进空间呢？</a:t>
            </a:r>
            <a:endParaRPr lang="en-US" altLang="zh-CN" sz="19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9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我们云台的朝向的数据来源，主要取决于</a:t>
            </a:r>
            <a:r>
              <a:rPr lang="zh-CN" altLang="en-US" sz="19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遥控器等设备的控制信号</a:t>
            </a:r>
            <a:r>
              <a:rPr lang="zh-CN" altLang="en-US" sz="19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</a:t>
            </a:r>
            <a:r>
              <a:rPr lang="zh-CN" altLang="en-US" sz="19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运动状态环境</a:t>
            </a:r>
            <a:r>
              <a:rPr lang="zh-CN" altLang="en-US" sz="19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两部分</a:t>
            </a:r>
            <a:endParaRPr lang="en-US" altLang="zh-CN" sz="19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9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9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这一章节，我们就从这两方面下手，我们将以角速度为对象进行分析，引入如下两个速度设定</a:t>
            </a:r>
            <a:endParaRPr lang="en-US" altLang="zh-CN" sz="19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9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遥控器等设备的控制信号设定到云台运动状态。其实就是上一节操作逻辑的展开</a:t>
            </a:r>
            <a:endParaRPr lang="en-US" altLang="zh-CN" sz="19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9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基于运动状态环境</a:t>
            </a:r>
            <a:r>
              <a:rPr lang="zh-CN" altLang="en-US" sz="190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，尤其考虑底盘的角速度对云台的影响。</a:t>
            </a:r>
            <a:r>
              <a:rPr lang="zh-CN" altLang="en-US" sz="19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其实就是云台自稳机制</a:t>
            </a:r>
            <a:endParaRPr lang="en-US" altLang="zh-CN" sz="19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B0100A4-031E-4817-9CDF-189FBBA16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3852" y="4152888"/>
            <a:ext cx="6448148" cy="270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06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1 </a:t>
            </a:r>
            <a:r>
              <a:rPr lang="zh-CN" altLang="en-US" sz="4000" cap="none" dirty="0"/>
              <a:t>回顾与本节提纲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381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本节讲完之后，我们的云台控制框图将会是这样。。。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CE60656-8A9F-44A3-9FD2-E589BB227509}"/>
              </a:ext>
            </a:extLst>
          </p:cNvPr>
          <p:cNvSpPr txBox="1"/>
          <p:nvPr/>
        </p:nvSpPr>
        <p:spPr>
          <a:xfrm>
            <a:off x="7635665" y="5117150"/>
            <a:ext cx="3460412" cy="1465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FF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黄色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：从上层模块获取的信息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00FF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绿色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：从下层模块获取的信息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00FF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紫色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：输给下层模块的信息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白色：计算的中间变量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红色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：控制系统或关键算法模块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5385290-22C9-4BB3-AC20-D0921C5DC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6781" y="1881708"/>
            <a:ext cx="8538437" cy="283519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244E657-4650-4D2A-935C-3B0E68804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5923" y="4775090"/>
            <a:ext cx="3883520" cy="200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1 </a:t>
            </a:r>
            <a:r>
              <a:rPr lang="zh-CN" altLang="en-US" sz="4000" cap="none" dirty="0"/>
              <a:t>回顾与本节提纲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381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最终是这样。。。</a:t>
            </a: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CE60656-8A9F-44A3-9FD2-E589BB227509}"/>
              </a:ext>
            </a:extLst>
          </p:cNvPr>
          <p:cNvSpPr txBox="1"/>
          <p:nvPr/>
        </p:nvSpPr>
        <p:spPr>
          <a:xfrm>
            <a:off x="8943682" y="5303179"/>
            <a:ext cx="3064168" cy="1465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FF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黄色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：从上层模块获取的信息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00FF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绿色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：从下层模块获取的信息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00FF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紫色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：输给下层模块的信息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白色：计算的中间变量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highlight>
                  <a:srgbClr val="FF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红色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：控制系统或关键算法模块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8430A3-CFE9-4371-AD4F-9024A90F5B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72" y="2469001"/>
            <a:ext cx="8489510" cy="319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186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2 </a:t>
            </a:r>
            <a:r>
              <a:rPr lang="zh-CN" altLang="en-US" sz="4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控制信号设定</a:t>
            </a:r>
            <a:endParaRPr lang="zh-CN" altLang="en-US" sz="4000" cap="none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4018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对于速控云台，我们看看遥控器操作逻辑上控制的实现（图传的分析方法也类似，不再赘述）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Yaw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角速度目标值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=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遥控器右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x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通道值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*kx1 +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鼠标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x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通道值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*kx2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Pitch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角速度目标值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= -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遥控器右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通道值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*ky1 -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鼠标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通道值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*ky2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这四个系数是灵敏度，越大越灵敏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当我们云台是速控云台的时候，直接这样控制就可以了，无需多言</a:t>
            </a:r>
            <a:endParaRPr lang="en-US" altLang="zh-CN" dirty="0">
              <a:solidFill>
                <a:srgbClr val="FF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对于位控云台，我们看看云台控制的实现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Yaw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角度目标值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=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上一时刻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Yaw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角度目标值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+ Yaw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角速度目标值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*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Δt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Pitch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角度目标值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=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上一时刻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Pitch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角度目标值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+ Pitch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角速度目标值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*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Δt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其中，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Δt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是控制周期，比如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1ms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对于位控云台，其实就是速控云台在时间上的累积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856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2 </a:t>
            </a:r>
            <a:r>
              <a:rPr lang="zh-CN" altLang="en-US" sz="4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控制信号设定</a:t>
            </a:r>
            <a:endParaRPr lang="zh-CN" altLang="en-US" sz="4000" cap="none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3254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然而，对于位控云台，当我们纯角度控制，不施加前馈时，会发现这样一个现象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操作手拨遥控器，想让云台以一个</a:t>
            </a:r>
            <a:r>
              <a:rPr lang="zh-CN" altLang="en-US" sz="20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恒定的角速度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旋转，或者说让云台以一个</a:t>
            </a:r>
            <a:r>
              <a:rPr lang="zh-CN" altLang="en-US" sz="20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恒定的角度增量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旋转的时候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此时，云台的角度目标值是以类似于一次函数的形式线性递增的，或者说角速度目标值是稳恒的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打波形图会发现，位控云台的当前角度和目标角度会有一个</a:t>
            </a:r>
            <a:r>
              <a:rPr lang="zh-CN" altLang="en-US" sz="20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稳态误差</a:t>
            </a:r>
            <a:endParaRPr lang="en-US" altLang="zh-CN" sz="2000" dirty="0">
              <a:solidFill>
                <a:srgbClr val="FF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其实，就算云台的角速度不是恒定的，也会有这个现象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152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4000" cap="none" dirty="0"/>
              <a:t>2 </a:t>
            </a:r>
            <a:r>
              <a:rPr lang="zh-CN" altLang="en-US" sz="4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控制信号设定</a:t>
            </a:r>
            <a:endParaRPr lang="zh-CN" altLang="en-US" sz="4000" cap="none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610BB1-2D6B-4172-963A-D36537AC5DCD}"/>
              </a:ext>
            </a:extLst>
          </p:cNvPr>
          <p:cNvSpPr txBox="1"/>
          <p:nvPr/>
        </p:nvSpPr>
        <p:spPr>
          <a:xfrm>
            <a:off x="581192" y="1550046"/>
            <a:ext cx="11029616" cy="5099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产生原因分析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逆向思维，假设我们控制得很好，没有稳态误差了，这种情况下会怎样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此时</a:t>
            </a: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角度环</a:t>
            </a:r>
            <a:r>
              <a:rPr lang="en-US" altLang="zh-CN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error</a:t>
            </a: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是</a:t>
            </a:r>
            <a:r>
              <a:rPr lang="en-US" altLang="zh-CN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由于传统的角度环不带积分项，因此这时候</a:t>
            </a: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角速度目标值也是</a:t>
            </a:r>
            <a:r>
              <a:rPr lang="en-US" altLang="zh-CN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云台电机会停下来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因为云台角速度为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，但云台角度目标值始终增加，从而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error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还是会慢慢加大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所以，在这个系统中，稳态误差一直得存在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此外，要想稳态误差不存在，必须得保证</a:t>
            </a: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角度环</a:t>
            </a:r>
            <a:r>
              <a:rPr lang="en-US" altLang="zh-CN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error</a:t>
            </a: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为</a:t>
            </a:r>
            <a:r>
              <a:rPr lang="en-US" altLang="zh-CN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</a:t>
            </a: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时，云台角速度不为</a:t>
            </a:r>
            <a:r>
              <a:rPr lang="en-US" altLang="zh-CN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FF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解决方式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角度环和角速度环</a:t>
            </a:r>
            <a:r>
              <a:rPr lang="en-US" altLang="zh-CN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PID</a:t>
            </a: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</a:t>
            </a:r>
            <a:r>
              <a:rPr lang="en-US" altLang="zh-CN" dirty="0" err="1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kp</a:t>
            </a: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项增大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。这个方法能让稳态误差减小，但不能消除稳态误差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角度环</a:t>
            </a:r>
            <a:r>
              <a:rPr lang="en-US" altLang="zh-CN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PID</a:t>
            </a: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也加</a:t>
            </a:r>
            <a:r>
              <a:rPr lang="en-US" altLang="zh-CN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ki</a:t>
            </a: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。这个方法能消除稳态误差，但按照物理现实，角度达到静态的目标值时，原则上不需要积分项维持，或者说不需要一个稳定的角速度，所以这个方法也不好，不符合系统的模型规则</a:t>
            </a:r>
          </a:p>
        </p:txBody>
      </p:sp>
    </p:spTree>
    <p:extLst>
      <p:ext uri="{BB962C8B-B14F-4D97-AF65-F5344CB8AC3E}">
        <p14:creationId xmlns:p14="http://schemas.microsoft.com/office/powerpoint/2010/main" val="1859491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27a275ec-753e-47af-878d-7a97e07041b7"/>
  <p:tag name="COMMONDATA" val="eyJoZGlkIjoiYTBlMjBiOWE1Zjk5NDQ1M2U3NWYyMDQ3YWNmOWJjZWIifQ=="/>
</p:tagLst>
</file>

<file path=ppt/theme/theme1.xml><?xml version="1.0" encoding="utf-8"?>
<a:theme xmlns:a="http://schemas.openxmlformats.org/drawingml/2006/main" name="红利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TM03457464[[fn=红利]]</Template>
  <TotalTime>0</TotalTime>
  <Words>1556</Words>
  <Application>Microsoft Office PowerPoint</Application>
  <PresentationFormat>宽屏</PresentationFormat>
  <Paragraphs>132</Paragraphs>
  <Slides>17</Slides>
  <Notes>17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Microsoft YaHei UI</vt:lpstr>
      <vt:lpstr>Arial</vt:lpstr>
      <vt:lpstr>Gill Sans MT</vt:lpstr>
      <vt:lpstr>Wingdings 2</vt:lpstr>
      <vt:lpstr>红利</vt:lpstr>
      <vt:lpstr>6.5 控制信号设定与云台自稳机制</vt:lpstr>
      <vt:lpstr>目录</vt:lpstr>
      <vt:lpstr>1 回顾与本节提纲</vt:lpstr>
      <vt:lpstr>1 回顾与本节提纲</vt:lpstr>
      <vt:lpstr>1 回顾与本节提纲</vt:lpstr>
      <vt:lpstr>1 回顾与本节提纲</vt:lpstr>
      <vt:lpstr>2 控制信号设定</vt:lpstr>
      <vt:lpstr>2 控制信号设定</vt:lpstr>
      <vt:lpstr>2 控制信号设定</vt:lpstr>
      <vt:lpstr>2 控制信号设定</vt:lpstr>
      <vt:lpstr>2 控制信号设定</vt:lpstr>
      <vt:lpstr>3 云台自稳机制</vt:lpstr>
      <vt:lpstr>3 云台自稳机制</vt:lpstr>
      <vt:lpstr>3 云台自稳机制</vt:lpstr>
      <vt:lpstr>4 总结</vt:lpstr>
      <vt:lpstr>4 总结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</cp:revision>
  <dcterms:created xsi:type="dcterms:W3CDTF">2019-12-13T06:13:00Z</dcterms:created>
  <dcterms:modified xsi:type="dcterms:W3CDTF">2025-03-21T04:07:18Z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5F80E70E50E141FFB62F51F4FF0185D8</vt:lpwstr>
  </property>
  <property fmtid="{D5CDD505-2E9C-101B-9397-08002B2CF9AE}" pid="4" name="KSOProductBuildVer">
    <vt:lpwstr>2052-11.1.0.12980</vt:lpwstr>
  </property>
</Properties>
</file>